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  <p:embeddedFont>
      <p:font typeface="Sitka Text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79" autoAdjust="0"/>
    <p:restoredTop sz="95134" autoAdjust="0"/>
  </p:normalViewPr>
  <p:slideViewPr>
    <p:cSldViewPr>
      <p:cViewPr varScale="1">
        <p:scale>
          <a:sx n="52" d="100"/>
          <a:sy n="52" d="100"/>
        </p:scale>
        <p:origin x="101" y="1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IAT\Projects\forage%20accenture\Reactio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IAT\Projects\forage%20accenture\Reactio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[Reactions.xlsx]Sheet1!PivotTable1</c:name>
    <c:fmtId val="7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circle"/>
          <c:size val="5"/>
        </c:marker>
        <c:dLbl>
          <c:idx val="0"/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C2-47BF-8E8B-78CCB34B97C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C2-47BF-8E8B-78CCB34B97C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FC2-47BF-8E8B-78CCB34B97C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FC2-47BF-8E8B-78CCB34B97C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FC2-47BF-8E8B-78CCB34B97C5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FC2-47BF-8E8B-78CCB34B97C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[Reactions.xlsx]Sheet1!PivotTable1</c:name>
    <c:fmtId val="12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7030A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7030A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7030A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74-4533-A20A-37C5C8662D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4560496"/>
        <c:axId val="284561904"/>
      </c:barChart>
      <c:catAx>
        <c:axId val="28456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561904"/>
        <c:crosses val="autoZero"/>
        <c:auto val="1"/>
        <c:lblAlgn val="ctr"/>
        <c:lblOffset val="100"/>
        <c:noMultiLvlLbl val="0"/>
      </c:catAx>
      <c:valAx>
        <c:axId val="284561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560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7BD37-D385-4AD3-AFF5-64D570500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4823CC-B157-4BFE-EF16-E5D40423AD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D29E6A-BB21-C390-C053-4A5D0FE93E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09.02.2025</a:t>
            </a:fld>
            <a:endParaRPr lang="cs-CZ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5B21ED2-9839-62B2-00A4-E53DF7749F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A88A22F-DE39-6683-43B2-BB7BB71C6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B99F0-1390-6B8D-D78D-75C6FD6031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FB38D-625C-F983-6543-38F5E9A79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465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5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Sitka Text" pitchFamily="2" charset="0"/>
                <a:cs typeface="Clear Sans Regular Bold" panose="020B0604020202020204" charset="0"/>
              </a:rPr>
              <a:t>Data</a:t>
            </a:r>
            <a:r>
              <a:rPr lang="en-US" sz="10533" spc="-105" dirty="0">
                <a:solidFill>
                  <a:srgbClr val="FFFFFF"/>
                </a:solidFill>
                <a:latin typeface="Sitka Text" pitchFamily="2" charset="0"/>
              </a:rPr>
              <a:t> </a:t>
            </a:r>
            <a:r>
              <a:rPr lang="en-US" sz="10533" spc="-105" dirty="0">
                <a:solidFill>
                  <a:srgbClr val="FFFFFF"/>
                </a:solidFill>
                <a:latin typeface="Sitka Text" pitchFamily="2" charset="0"/>
                <a:cs typeface="Clear Sans Regular Bold" panose="020B0604020202020204" charset="0"/>
              </a:rPr>
              <a:t>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Sitka Text" pitchFamily="2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24" name="TextBox 15">
            <a:extLst>
              <a:ext uri="{FF2B5EF4-FFF2-40B4-BE49-F238E27FC236}">
                <a16:creationId xmlns:a16="http://schemas.microsoft.com/office/drawing/2014/main" id="{3A90234A-916B-4C29-ACF1-11F97E8C2563}"/>
              </a:ext>
            </a:extLst>
          </p:cNvPr>
          <p:cNvSpPr txBox="1"/>
          <p:nvPr/>
        </p:nvSpPr>
        <p:spPr>
          <a:xfrm>
            <a:off x="11829900" y="8244589"/>
            <a:ext cx="5677467" cy="31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endParaRPr lang="en-US" sz="1900" spc="-19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737A61-4CAB-F7AB-6AD2-168C4BDBA178}"/>
              </a:ext>
            </a:extLst>
          </p:cNvPr>
          <p:cNvSpPr txBox="1"/>
          <p:nvPr/>
        </p:nvSpPr>
        <p:spPr>
          <a:xfrm>
            <a:off x="11530637" y="1985877"/>
            <a:ext cx="466620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Analysis</a:t>
            </a:r>
          </a:p>
          <a:p>
            <a:endParaRPr lang="en-IN" sz="2800" dirty="0"/>
          </a:p>
          <a:p>
            <a:r>
              <a:rPr lang="en-IN" sz="2800" dirty="0"/>
              <a:t>“Animal” and “Science” are the most popular categories.</a:t>
            </a:r>
          </a:p>
          <a:p>
            <a:endParaRPr lang="en-IN" sz="2800" dirty="0"/>
          </a:p>
          <a:p>
            <a:r>
              <a:rPr lang="en-IN" sz="2800" dirty="0"/>
              <a:t>Food is among the top 5 categories, “healthy eating” and “food”, which indicates the type of audience.</a:t>
            </a:r>
          </a:p>
          <a:p>
            <a:endParaRPr lang="en-IN" sz="2800" dirty="0"/>
          </a:p>
          <a:p>
            <a:r>
              <a:rPr lang="en-IN" sz="2800" b="1" dirty="0"/>
              <a:t>Next Step</a:t>
            </a:r>
          </a:p>
          <a:p>
            <a:endParaRPr lang="en-IN" sz="2800" dirty="0"/>
          </a:p>
          <a:p>
            <a:r>
              <a:rPr lang="en-IN" sz="2800" dirty="0"/>
              <a:t>Focus can be put in these 5 categories to increase user engagement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24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Sitka Text" pitchFamily="2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Sitka Text" pitchFamily="2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Sitka Text" pitchFamily="2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Sitka Text" pitchFamily="2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Sitka Text" pitchFamily="2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Sitka Text" pitchFamily="2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Sitka Text" pitchFamily="2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Sitka Text" pitchFamily="2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Sitka Text" pitchFamily="2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Sitka Text" pitchFamily="2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5D9F91-D85E-99B9-E4C7-23AF593B0C90}"/>
              </a:ext>
            </a:extLst>
          </p:cNvPr>
          <p:cNvSpPr txBox="1"/>
          <p:nvPr/>
        </p:nvSpPr>
        <p:spPr>
          <a:xfrm>
            <a:off x="9058722" y="2804397"/>
            <a:ext cx="6265141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itka Text" pitchFamily="2" charset="0"/>
              </a:rPr>
              <a:t>Social Buzz </a:t>
            </a:r>
            <a:r>
              <a:rPr lang="en-US" sz="2000" dirty="0">
                <a:latin typeface="Sitka Text" pitchFamily="2" charset="0"/>
              </a:rPr>
              <a:t>is a Social media &amp; content creation company that emphasizes content by keeping all users anonymous, only tracking user reactions on every piece of content. </a:t>
            </a:r>
          </a:p>
          <a:p>
            <a:r>
              <a:rPr lang="en-US" sz="2000" dirty="0">
                <a:latin typeface="Sitka Text" pitchFamily="2" charset="0"/>
              </a:rPr>
              <a:t>Due to their rapid growth and digital nature of their core product, the amount of data that they create, collect and must analyze is huge.</a:t>
            </a:r>
            <a:endParaRPr lang="en-US" sz="2000" b="1" dirty="0">
              <a:latin typeface="Sitka Text" pitchFamily="2" charset="0"/>
            </a:endParaRPr>
          </a:p>
          <a:p>
            <a:r>
              <a:rPr lang="en-US" sz="2000" dirty="0">
                <a:latin typeface="Sitka Text" pitchFamily="2" charset="0"/>
              </a:rPr>
              <a:t>They hired Accenture for </a:t>
            </a:r>
            <a:r>
              <a:rPr lang="en-IN" sz="2000" dirty="0">
                <a:latin typeface="Sitka Text" pitchFamily="2" charset="0"/>
              </a:rPr>
              <a:t>3 month POC focusing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Text" pitchFamily="2" charset="0"/>
              </a:rPr>
              <a:t>An audit of their big data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Text" pitchFamily="2" charset="0"/>
              </a:rPr>
              <a:t>Recommendations for a successful 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Text" pitchFamily="2" charset="0"/>
              </a:rPr>
              <a:t>An analysis of their content categories that highlights the top 5 categories with the largest aggregate popularity 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Sitka Text" pitchFamily="2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AE213C-D124-D133-9964-B3E0B82BDDC0}"/>
              </a:ext>
            </a:extLst>
          </p:cNvPr>
          <p:cNvSpPr txBox="1"/>
          <p:nvPr/>
        </p:nvSpPr>
        <p:spPr>
          <a:xfrm>
            <a:off x="3428999" y="4942028"/>
            <a:ext cx="54276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100,000 posts per day</a:t>
            </a:r>
          </a:p>
          <a:p>
            <a:endParaRPr lang="en-IN" sz="2800" b="1" dirty="0">
              <a:solidFill>
                <a:schemeClr val="bg1"/>
              </a:solidFill>
            </a:endParaRPr>
          </a:p>
          <a:p>
            <a:r>
              <a:rPr lang="en-IN" sz="2800" b="1" dirty="0">
                <a:solidFill>
                  <a:schemeClr val="bg1"/>
                </a:solidFill>
              </a:rPr>
              <a:t>36,500,000 posts per year</a:t>
            </a:r>
          </a:p>
          <a:p>
            <a:endParaRPr lang="en-IN" sz="2800" b="1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How to find which category to invest in?</a:t>
            </a:r>
          </a:p>
          <a:p>
            <a:endParaRPr lang="en-IN" sz="2000" b="1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60820" y="1117587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Sitka Text" pitchFamily="2" charset="0"/>
              </a:rPr>
              <a:t>The Analytics team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392685" y="6969212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BC7E061-6257-E733-DE0A-3E98445D4235}"/>
              </a:ext>
            </a:extLst>
          </p:cNvPr>
          <p:cNvSpPr txBox="1"/>
          <p:nvPr/>
        </p:nvSpPr>
        <p:spPr>
          <a:xfrm>
            <a:off x="14413545" y="1732745"/>
            <a:ext cx="27382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/>
              <a:t>Andrew Fleming</a:t>
            </a:r>
          </a:p>
          <a:p>
            <a:pPr algn="ctr"/>
            <a:r>
              <a:rPr lang="en-IN" sz="2000" dirty="0"/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7ED4F6-B9D0-299E-AB35-77C0059E1921}"/>
              </a:ext>
            </a:extLst>
          </p:cNvPr>
          <p:cNvSpPr txBox="1"/>
          <p:nvPr/>
        </p:nvSpPr>
        <p:spPr>
          <a:xfrm>
            <a:off x="14593659" y="4678893"/>
            <a:ext cx="23780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/>
              <a:t>Marcus </a:t>
            </a:r>
            <a:r>
              <a:rPr lang="en-IN" sz="2400" b="1" dirty="0" err="1"/>
              <a:t>Rompton</a:t>
            </a:r>
            <a:endParaRPr lang="en-IN" sz="2400" b="1" dirty="0"/>
          </a:p>
          <a:p>
            <a:pPr algn="ctr"/>
            <a:r>
              <a:rPr lang="en-IN" sz="2000" dirty="0"/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CF57C-15BF-D17F-BD2E-7026F57BE808}"/>
              </a:ext>
            </a:extLst>
          </p:cNvPr>
          <p:cNvSpPr txBox="1"/>
          <p:nvPr/>
        </p:nvSpPr>
        <p:spPr>
          <a:xfrm>
            <a:off x="14453558" y="7668189"/>
            <a:ext cx="2658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/>
              <a:t>Devanshi Gangrade</a:t>
            </a:r>
          </a:p>
          <a:p>
            <a:pPr algn="ctr"/>
            <a:r>
              <a:rPr lang="en-IN" sz="2000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Sitka Text" pitchFamily="2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4ECAC6-3752-F5F6-07B3-C07DC3C76C7C}"/>
              </a:ext>
            </a:extLst>
          </p:cNvPr>
          <p:cNvSpPr txBox="1"/>
          <p:nvPr/>
        </p:nvSpPr>
        <p:spPr>
          <a:xfrm>
            <a:off x="4121361" y="1539348"/>
            <a:ext cx="2738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AB5916-0C08-ED47-C85A-B55D8078D1A7}"/>
              </a:ext>
            </a:extLst>
          </p:cNvPr>
          <p:cNvSpPr txBox="1"/>
          <p:nvPr/>
        </p:nvSpPr>
        <p:spPr>
          <a:xfrm>
            <a:off x="6012553" y="3197401"/>
            <a:ext cx="19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FE571-550B-985C-EB46-6E899A2441A7}"/>
              </a:ext>
            </a:extLst>
          </p:cNvPr>
          <p:cNvSpPr txBox="1"/>
          <p:nvPr/>
        </p:nvSpPr>
        <p:spPr>
          <a:xfrm>
            <a:off x="7774939" y="4768020"/>
            <a:ext cx="2145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F374E0-5D57-F928-A37C-F7E24E6267EC}"/>
              </a:ext>
            </a:extLst>
          </p:cNvPr>
          <p:cNvSpPr txBox="1"/>
          <p:nvPr/>
        </p:nvSpPr>
        <p:spPr>
          <a:xfrm>
            <a:off x="9632663" y="6372195"/>
            <a:ext cx="1898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42E9A1-AF2A-5018-31C8-B6C579E1D09C}"/>
              </a:ext>
            </a:extLst>
          </p:cNvPr>
          <p:cNvSpPr txBox="1"/>
          <p:nvPr/>
        </p:nvSpPr>
        <p:spPr>
          <a:xfrm>
            <a:off x="11425954" y="8068110"/>
            <a:ext cx="230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30FE2A-B649-6516-5DB2-BEF4FAB2734E}"/>
              </a:ext>
            </a:extLst>
          </p:cNvPr>
          <p:cNvSpPr txBox="1"/>
          <p:nvPr/>
        </p:nvSpPr>
        <p:spPr>
          <a:xfrm>
            <a:off x="2127159" y="3167893"/>
            <a:ext cx="325027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rgbClr val="A100FF"/>
                </a:solidFill>
              </a:rPr>
              <a:t>16</a:t>
            </a:r>
          </a:p>
          <a:p>
            <a:endParaRPr lang="en-IN" sz="2800" dirty="0"/>
          </a:p>
          <a:p>
            <a:pPr algn="ctr"/>
            <a:r>
              <a:rPr lang="en-IN" sz="2800" b="1" dirty="0"/>
              <a:t>Unique 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48D628-265A-1D26-FD16-6873DA71822C}"/>
              </a:ext>
            </a:extLst>
          </p:cNvPr>
          <p:cNvSpPr txBox="1"/>
          <p:nvPr/>
        </p:nvSpPr>
        <p:spPr>
          <a:xfrm>
            <a:off x="7133156" y="3167893"/>
            <a:ext cx="325027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rgbClr val="A100FF"/>
                </a:solidFill>
              </a:rPr>
              <a:t>1,897</a:t>
            </a:r>
          </a:p>
          <a:p>
            <a:endParaRPr lang="en-IN" sz="2800" dirty="0"/>
          </a:p>
          <a:p>
            <a:pPr algn="ctr"/>
            <a:r>
              <a:rPr lang="en-IN" sz="2800" b="1" dirty="0"/>
              <a:t>#Reaction to Animal posts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28542B-FAAA-7848-9E6D-40B2C1D63876}"/>
              </a:ext>
            </a:extLst>
          </p:cNvPr>
          <p:cNvSpPr txBox="1"/>
          <p:nvPr/>
        </p:nvSpPr>
        <p:spPr>
          <a:xfrm>
            <a:off x="12547154" y="3167893"/>
            <a:ext cx="325027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rgbClr val="A100FF"/>
                </a:solidFill>
              </a:rPr>
              <a:t>May</a:t>
            </a:r>
          </a:p>
          <a:p>
            <a:endParaRPr lang="en-IN" sz="2800" dirty="0"/>
          </a:p>
          <a:p>
            <a:pPr algn="ctr"/>
            <a:r>
              <a:rPr lang="en-IN" sz="2800" b="1" dirty="0"/>
              <a:t>Month with 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979499" y="-1269355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EB242FA-A9C0-A774-AA16-E9EA120748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1777329"/>
              </p:ext>
            </p:extLst>
          </p:nvPr>
        </p:nvGraphicFramePr>
        <p:xfrm>
          <a:off x="2116649" y="2933838"/>
          <a:ext cx="6675120" cy="4419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DCDDD63-02A5-F77C-A073-122FFD6DB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8942360"/>
              </p:ext>
            </p:extLst>
          </p:nvPr>
        </p:nvGraphicFramePr>
        <p:xfrm>
          <a:off x="9823020" y="2628899"/>
          <a:ext cx="7626780" cy="4724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18C08-2030-9802-3404-4806CE22F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>
            <a:extLst>
              <a:ext uri="{FF2B5EF4-FFF2-40B4-BE49-F238E27FC236}">
                <a16:creationId xmlns:a16="http://schemas.microsoft.com/office/drawing/2014/main" id="{9C589577-C270-D4ED-246F-C1368D457195}"/>
              </a:ext>
            </a:extLst>
          </p:cNvPr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F98A8552-0B00-3F92-EE4A-1251DE1121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065BB3CE-E243-6E95-7519-C8062AB745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2B2AA0B1-CE77-91AB-B3B5-12BECC79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0DEB050-FF08-A06F-1C57-8323F738DBFE}"/>
              </a:ext>
            </a:extLst>
          </p:cNvPr>
          <p:cNvGrpSpPr/>
          <p:nvPr/>
        </p:nvGrpSpPr>
        <p:grpSpPr>
          <a:xfrm>
            <a:off x="979499" y="-1357596"/>
            <a:ext cx="17253775" cy="2017079"/>
            <a:chOff x="0" y="0"/>
            <a:chExt cx="23005033" cy="2689439"/>
          </a:xfrm>
        </p:grpSpPr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D3DD2D01-A92E-FF7C-E97F-D3E43D2D9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6C8BE939-77F2-8F15-DB7D-7156AB23D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>
              <a:extLst>
                <a:ext uri="{FF2B5EF4-FFF2-40B4-BE49-F238E27FC236}">
                  <a16:creationId xmlns:a16="http://schemas.microsoft.com/office/drawing/2014/main" id="{0F51DA8A-C193-7E85-CD23-B7B1F153A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DE4F685A-5D49-09BC-7BEC-23CA202F2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id="{C33BF266-0F8E-E520-2A39-A330C652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>
              <a:extLst>
                <a:ext uri="{FF2B5EF4-FFF2-40B4-BE49-F238E27FC236}">
                  <a16:creationId xmlns:a16="http://schemas.microsoft.com/office/drawing/2014/main" id="{E877DBBD-050B-C74E-0785-FC4949BC0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>
              <a:extLst>
                <a:ext uri="{FF2B5EF4-FFF2-40B4-BE49-F238E27FC236}">
                  <a16:creationId xmlns:a16="http://schemas.microsoft.com/office/drawing/2014/main" id="{D2054330-F53C-4B77-40E7-86E2D7FE7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>
            <a:extLst>
              <a:ext uri="{FF2B5EF4-FFF2-40B4-BE49-F238E27FC236}">
                <a16:creationId xmlns:a16="http://schemas.microsoft.com/office/drawing/2014/main" id="{490DAA87-60B7-4FDF-C62B-28C9FC495106}"/>
              </a:ext>
            </a:extLst>
          </p:cNvPr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E1EC6FA2-0255-3771-377F-EAFBEADDF0B0}"/>
              </a:ext>
            </a:extLst>
          </p:cNvPr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6AE78DE1-8BC5-7ED6-0C83-52EDE8969A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0DBF2671-5163-9E50-B68F-1E7E45B9064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7D4AFB0A-7A71-00BB-2693-5686C6C5D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F9AB05-E987-167A-5CEE-3B36E132F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973" y="1499709"/>
            <a:ext cx="9244612" cy="727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09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270</Words>
  <Application>Microsoft Office PowerPoint</Application>
  <PresentationFormat>Custom</PresentationFormat>
  <Paragraphs>87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Clear Sans Regular Bold</vt:lpstr>
      <vt:lpstr>Sitka Text</vt:lpstr>
      <vt:lpstr>Graphik Regular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Devanshi Gangrade</cp:lastModifiedBy>
  <cp:revision>13</cp:revision>
  <dcterms:created xsi:type="dcterms:W3CDTF">2006-08-16T00:00:00Z</dcterms:created>
  <dcterms:modified xsi:type="dcterms:W3CDTF">2025-02-09T11:00:19Z</dcterms:modified>
  <dc:identifier>DAEhDyfaYKE</dc:identifier>
</cp:coreProperties>
</file>